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
  </p:notesMasterIdLst>
  <p:sldIdLst>
    <p:sldId id="256" r:id="rId2"/>
    <p:sldId id="260" r:id="rId3"/>
    <p:sldId id="257" r:id="rId4"/>
    <p:sldId id="259" r:id="rId5"/>
    <p:sldId id="258"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970" autoAdjust="0"/>
  </p:normalViewPr>
  <p:slideViewPr>
    <p:cSldViewPr snapToGrid="0">
      <p:cViewPr>
        <p:scale>
          <a:sx n="75" d="100"/>
          <a:sy n="75" d="100"/>
        </p:scale>
        <p:origin x="974"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49D14-590F-49A5-B783-D075522119EA}" type="datetimeFigureOut">
              <a:rPr lang="en-US" smtClean="0"/>
              <a:t>7/9/2018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AE3C1-D53E-4311-80F1-24F00C4F598F}" type="slidenum">
              <a:rPr lang="en-US" smtClean="0"/>
              <a:t>‹#›</a:t>
            </a:fld>
            <a:endParaRPr lang="en-US"/>
          </a:p>
        </p:txBody>
      </p:sp>
    </p:spTree>
    <p:extLst>
      <p:ext uri="{BB962C8B-B14F-4D97-AF65-F5344CB8AC3E}">
        <p14:creationId xmlns:p14="http://schemas.microsoft.com/office/powerpoint/2010/main" val="2121345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 are the intern duo exploring the use cases of Blockchain, the hot new tech buzzword, specifically in a supply chain network</a:t>
            </a:r>
          </a:p>
        </p:txBody>
      </p:sp>
      <p:sp>
        <p:nvSpPr>
          <p:cNvPr id="4" name="Slide Number Placeholder 3"/>
          <p:cNvSpPr>
            <a:spLocks noGrp="1"/>
          </p:cNvSpPr>
          <p:nvPr>
            <p:ph type="sldNum" sz="quarter" idx="10"/>
          </p:nvPr>
        </p:nvSpPr>
        <p:spPr/>
        <p:txBody>
          <a:bodyPr/>
          <a:lstStyle/>
          <a:p>
            <a:fld id="{68BAE3C1-D53E-4311-80F1-24F00C4F598F}" type="slidenum">
              <a:rPr lang="en-US" smtClean="0"/>
              <a:t>1</a:t>
            </a:fld>
            <a:endParaRPr lang="en-US"/>
          </a:p>
        </p:txBody>
      </p:sp>
    </p:spTree>
    <p:extLst>
      <p:ext uri="{BB962C8B-B14F-4D97-AF65-F5344CB8AC3E}">
        <p14:creationId xmlns:p14="http://schemas.microsoft.com/office/powerpoint/2010/main" val="306250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John Ho and I’m a rising senior at GA Tech. I’m majoring in CS with people and media concentrations. These are some of my interests:</a:t>
            </a:r>
          </a:p>
          <a:p>
            <a:endParaRPr lang="en-US" dirty="0"/>
          </a:p>
          <a:p>
            <a:r>
              <a:rPr lang="en-US" dirty="0"/>
              <a:t>-Kijana introduces himself-</a:t>
            </a:r>
          </a:p>
        </p:txBody>
      </p:sp>
      <p:sp>
        <p:nvSpPr>
          <p:cNvPr id="4" name="Slide Number Placeholder 3"/>
          <p:cNvSpPr>
            <a:spLocks noGrp="1"/>
          </p:cNvSpPr>
          <p:nvPr>
            <p:ph type="sldNum" sz="quarter" idx="10"/>
          </p:nvPr>
        </p:nvSpPr>
        <p:spPr/>
        <p:txBody>
          <a:bodyPr/>
          <a:lstStyle/>
          <a:p>
            <a:fld id="{68BAE3C1-D53E-4311-80F1-24F00C4F598F}" type="slidenum">
              <a:rPr lang="en-US" smtClean="0"/>
              <a:t>2</a:t>
            </a:fld>
            <a:endParaRPr lang="en-US"/>
          </a:p>
        </p:txBody>
      </p:sp>
    </p:spTree>
    <p:extLst>
      <p:ext uri="{BB962C8B-B14F-4D97-AF65-F5344CB8AC3E}">
        <p14:creationId xmlns:p14="http://schemas.microsoft.com/office/powerpoint/2010/main" val="2022836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-Kijana provides project overview-</a:t>
            </a:r>
          </a:p>
          <a:p>
            <a:endParaRPr lang="en-US" dirty="0"/>
          </a:p>
          <a:p>
            <a:r>
              <a:rPr lang="en-US" dirty="0"/>
              <a:t>So what are some high-level benefits of blockchain? Well with the help of the blockchain framework we’re developing on, we are able to define smart contracts. Smart contracts are essentially business rules coded into a blockchain network hence the name itself. It can be used for cases such as constant temperature monitoring or location tracking (with the help of IoT trackers that check if breaches ever occur and permanently log it on ledger), and automated payouts without the need of intermediates in between the process once it’s been delivered at the GPS location.</a:t>
            </a:r>
          </a:p>
          <a:p>
            <a:endParaRPr lang="en-US" dirty="0"/>
          </a:p>
          <a:p>
            <a:r>
              <a:rPr lang="en-US" dirty="0"/>
              <a:t>Blockchain is extremely helpful in the recall of a bad product. Say you have a bad romaine lettuce outbreak, and will need to recall it from your supply chain. Instead of throwing away all the romaine lettuce from every producer you’ve ordered from, you can query which products came from which producers that were affected from the blockchain. This way you can separate your good products from bad products.</a:t>
            </a:r>
          </a:p>
          <a:p>
            <a:endParaRPr lang="en-US" dirty="0"/>
          </a:p>
          <a:p>
            <a:r>
              <a:rPr lang="en-US" dirty="0"/>
              <a:t>Finally something cool on the customer side could be full traceability of the food you’ve ordered. With a blockchain-powered supply chain network setup, a customer could look up (on their phone for example) where this restaurant’s goods all came from, right down to the very farm that the strawberries were picked from. Everything is recorded into the ledger which is also immutable and tamper-proof from cryptography, so the customer can know with full confidence to trust that the food product was genuine.</a:t>
            </a:r>
          </a:p>
        </p:txBody>
      </p:sp>
      <p:sp>
        <p:nvSpPr>
          <p:cNvPr id="4" name="Slide Number Placeholder 3"/>
          <p:cNvSpPr>
            <a:spLocks noGrp="1"/>
          </p:cNvSpPr>
          <p:nvPr>
            <p:ph type="sldNum" sz="quarter" idx="10"/>
          </p:nvPr>
        </p:nvSpPr>
        <p:spPr/>
        <p:txBody>
          <a:bodyPr/>
          <a:lstStyle/>
          <a:p>
            <a:fld id="{68BAE3C1-D53E-4311-80F1-24F00C4F598F}" type="slidenum">
              <a:rPr lang="en-US" smtClean="0"/>
              <a:t>3</a:t>
            </a:fld>
            <a:endParaRPr lang="en-US"/>
          </a:p>
        </p:txBody>
      </p:sp>
    </p:spTree>
    <p:extLst>
      <p:ext uri="{BB962C8B-B14F-4D97-AF65-F5344CB8AC3E}">
        <p14:creationId xmlns:p14="http://schemas.microsoft.com/office/powerpoint/2010/main" val="39059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were the tools we used. After a few weeks of researching, we found that Hyperledger, a framework built by IBM was designed for implanting Business Blockchain solutions.</a:t>
            </a:r>
          </a:p>
        </p:txBody>
      </p:sp>
      <p:sp>
        <p:nvSpPr>
          <p:cNvPr id="4" name="Slide Number Placeholder 3"/>
          <p:cNvSpPr>
            <a:spLocks noGrp="1"/>
          </p:cNvSpPr>
          <p:nvPr>
            <p:ph type="sldNum" sz="quarter" idx="10"/>
          </p:nvPr>
        </p:nvSpPr>
        <p:spPr/>
        <p:txBody>
          <a:bodyPr/>
          <a:lstStyle/>
          <a:p>
            <a:fld id="{68BAE3C1-D53E-4311-80F1-24F00C4F598F}" type="slidenum">
              <a:rPr lang="en-US" smtClean="0"/>
              <a:t>5</a:t>
            </a:fld>
            <a:endParaRPr lang="en-US"/>
          </a:p>
        </p:txBody>
      </p:sp>
    </p:spTree>
    <p:extLst>
      <p:ext uri="{BB962C8B-B14F-4D97-AF65-F5344CB8AC3E}">
        <p14:creationId xmlns:p14="http://schemas.microsoft.com/office/powerpoint/2010/main" val="78037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around 6 weeks, we were able to fully design our Blockchain Architecture, define our APIs, and create a fully functioning Angular web app that can communicate with our blockchain network. We are able to query cases, check their statuses and temperature/locations, as well as do transactions through the web app itself.</a:t>
            </a:r>
          </a:p>
        </p:txBody>
      </p:sp>
      <p:sp>
        <p:nvSpPr>
          <p:cNvPr id="4" name="Slide Number Placeholder 3"/>
          <p:cNvSpPr>
            <a:spLocks noGrp="1"/>
          </p:cNvSpPr>
          <p:nvPr>
            <p:ph type="sldNum" sz="quarter" idx="10"/>
          </p:nvPr>
        </p:nvSpPr>
        <p:spPr/>
        <p:txBody>
          <a:bodyPr/>
          <a:lstStyle/>
          <a:p>
            <a:fld id="{68BAE3C1-D53E-4311-80F1-24F00C4F598F}" type="slidenum">
              <a:rPr lang="en-US" smtClean="0"/>
              <a:t>6</a:t>
            </a:fld>
            <a:endParaRPr lang="en-US"/>
          </a:p>
        </p:txBody>
      </p:sp>
    </p:spTree>
    <p:extLst>
      <p:ext uri="{BB962C8B-B14F-4D97-AF65-F5344CB8AC3E}">
        <p14:creationId xmlns:p14="http://schemas.microsoft.com/office/powerpoint/2010/main" val="257352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E8433C-FA0E-4420-A5E5-03F991F99130}"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AE2C7-F597-4179-B17A-55272D28124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781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E8433C-FA0E-4420-A5E5-03F991F99130}"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AE2C7-F597-4179-B17A-55272D281247}" type="slidenum">
              <a:rPr lang="en-US" smtClean="0"/>
              <a:t>‹#›</a:t>
            </a:fld>
            <a:endParaRPr lang="en-US"/>
          </a:p>
        </p:txBody>
      </p:sp>
    </p:spTree>
    <p:extLst>
      <p:ext uri="{BB962C8B-B14F-4D97-AF65-F5344CB8AC3E}">
        <p14:creationId xmlns:p14="http://schemas.microsoft.com/office/powerpoint/2010/main" val="420641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E8433C-FA0E-4420-A5E5-03F991F99130}"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AE2C7-F597-4179-B17A-55272D281247}" type="slidenum">
              <a:rPr lang="en-US" smtClean="0"/>
              <a:t>‹#›</a:t>
            </a:fld>
            <a:endParaRPr lang="en-US"/>
          </a:p>
        </p:txBody>
      </p:sp>
    </p:spTree>
    <p:extLst>
      <p:ext uri="{BB962C8B-B14F-4D97-AF65-F5344CB8AC3E}">
        <p14:creationId xmlns:p14="http://schemas.microsoft.com/office/powerpoint/2010/main" val="3100076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E8433C-FA0E-4420-A5E5-03F991F99130}"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AE2C7-F597-4179-B17A-55272D281247}" type="slidenum">
              <a:rPr lang="en-US" smtClean="0"/>
              <a:t>‹#›</a:t>
            </a:fld>
            <a:endParaRPr lang="en-US"/>
          </a:p>
        </p:txBody>
      </p:sp>
    </p:spTree>
    <p:extLst>
      <p:ext uri="{BB962C8B-B14F-4D97-AF65-F5344CB8AC3E}">
        <p14:creationId xmlns:p14="http://schemas.microsoft.com/office/powerpoint/2010/main" val="2382716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E8433C-FA0E-4420-A5E5-03F991F99130}"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BAE2C7-F597-4179-B17A-55272D28124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743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E8433C-FA0E-4420-A5E5-03F991F99130}" type="datetimeFigureOut">
              <a:rPr lang="en-US" smtClean="0"/>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AE2C7-F597-4179-B17A-55272D281247}" type="slidenum">
              <a:rPr lang="en-US" smtClean="0"/>
              <a:t>‹#›</a:t>
            </a:fld>
            <a:endParaRPr lang="en-US"/>
          </a:p>
        </p:txBody>
      </p:sp>
    </p:spTree>
    <p:extLst>
      <p:ext uri="{BB962C8B-B14F-4D97-AF65-F5344CB8AC3E}">
        <p14:creationId xmlns:p14="http://schemas.microsoft.com/office/powerpoint/2010/main" val="223837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E8433C-FA0E-4420-A5E5-03F991F99130}" type="datetimeFigureOut">
              <a:rPr lang="en-US" smtClean="0"/>
              <a:t>7/9/2018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BAE2C7-F597-4179-B17A-55272D281247}" type="slidenum">
              <a:rPr lang="en-US" smtClean="0"/>
              <a:t>‹#›</a:t>
            </a:fld>
            <a:endParaRPr lang="en-US"/>
          </a:p>
        </p:txBody>
      </p:sp>
    </p:spTree>
    <p:extLst>
      <p:ext uri="{BB962C8B-B14F-4D97-AF65-F5344CB8AC3E}">
        <p14:creationId xmlns:p14="http://schemas.microsoft.com/office/powerpoint/2010/main" val="3428226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E8433C-FA0E-4420-A5E5-03F991F99130}" type="datetimeFigureOut">
              <a:rPr lang="en-US" smtClean="0"/>
              <a:t>7/9/2018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BAE2C7-F597-4179-B17A-55272D281247}" type="slidenum">
              <a:rPr lang="en-US" smtClean="0"/>
              <a:t>‹#›</a:t>
            </a:fld>
            <a:endParaRPr lang="en-US"/>
          </a:p>
        </p:txBody>
      </p:sp>
    </p:spTree>
    <p:extLst>
      <p:ext uri="{BB962C8B-B14F-4D97-AF65-F5344CB8AC3E}">
        <p14:creationId xmlns:p14="http://schemas.microsoft.com/office/powerpoint/2010/main" val="2596242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BE8433C-FA0E-4420-A5E5-03F991F99130}" type="datetimeFigureOut">
              <a:rPr lang="en-US" smtClean="0"/>
              <a:t>7/9/2018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FBAE2C7-F597-4179-B17A-55272D281247}" type="slidenum">
              <a:rPr lang="en-US" smtClean="0"/>
              <a:t>‹#›</a:t>
            </a:fld>
            <a:endParaRPr lang="en-US"/>
          </a:p>
        </p:txBody>
      </p:sp>
    </p:spTree>
    <p:extLst>
      <p:ext uri="{BB962C8B-B14F-4D97-AF65-F5344CB8AC3E}">
        <p14:creationId xmlns:p14="http://schemas.microsoft.com/office/powerpoint/2010/main" val="11986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BE8433C-FA0E-4420-A5E5-03F991F99130}" type="datetimeFigureOut">
              <a:rPr lang="en-US" smtClean="0"/>
              <a:t>7/9/2018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FBAE2C7-F597-4179-B17A-55272D281247}" type="slidenum">
              <a:rPr lang="en-US" smtClean="0"/>
              <a:t>‹#›</a:t>
            </a:fld>
            <a:endParaRPr lang="en-US"/>
          </a:p>
        </p:txBody>
      </p:sp>
    </p:spTree>
    <p:extLst>
      <p:ext uri="{BB962C8B-B14F-4D97-AF65-F5344CB8AC3E}">
        <p14:creationId xmlns:p14="http://schemas.microsoft.com/office/powerpoint/2010/main" val="330363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E8433C-FA0E-4420-A5E5-03F991F99130}" type="datetimeFigureOut">
              <a:rPr lang="en-US" smtClean="0"/>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BAE2C7-F597-4179-B17A-55272D281247}" type="slidenum">
              <a:rPr lang="en-US" smtClean="0"/>
              <a:t>‹#›</a:t>
            </a:fld>
            <a:endParaRPr lang="en-US"/>
          </a:p>
        </p:txBody>
      </p:sp>
    </p:spTree>
    <p:extLst>
      <p:ext uri="{BB962C8B-B14F-4D97-AF65-F5344CB8AC3E}">
        <p14:creationId xmlns:p14="http://schemas.microsoft.com/office/powerpoint/2010/main" val="1959774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BE8433C-FA0E-4420-A5E5-03F991F99130}" type="datetimeFigureOut">
              <a:rPr lang="en-US" smtClean="0"/>
              <a:t>7/9/2018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FBAE2C7-F597-4179-B17A-55272D28124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498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12CC-8117-4507-8CE6-2200C31EC357}"/>
              </a:ext>
            </a:extLst>
          </p:cNvPr>
          <p:cNvSpPr>
            <a:spLocks noGrp="1"/>
          </p:cNvSpPr>
          <p:nvPr>
            <p:ph type="ctrTitle"/>
          </p:nvPr>
        </p:nvSpPr>
        <p:spPr/>
        <p:txBody>
          <a:bodyPr/>
          <a:lstStyle/>
          <a:p>
            <a:r>
              <a:rPr lang="en-US" b="1" dirty="0">
                <a:solidFill>
                  <a:srgbClr val="C00000"/>
                </a:solidFill>
              </a:rPr>
              <a:t>Blockchain</a:t>
            </a:r>
            <a:r>
              <a:rPr lang="en-US" dirty="0">
                <a:solidFill>
                  <a:srgbClr val="C00000"/>
                </a:solidFill>
              </a:rPr>
              <a:t> </a:t>
            </a:r>
          </a:p>
        </p:txBody>
      </p:sp>
      <p:sp>
        <p:nvSpPr>
          <p:cNvPr id="3" name="Subtitle 2">
            <a:extLst>
              <a:ext uri="{FF2B5EF4-FFF2-40B4-BE49-F238E27FC236}">
                <a16:creationId xmlns:a16="http://schemas.microsoft.com/office/drawing/2014/main" id="{65DF2FF6-EB24-432B-8BF1-8F4734F9B5BC}"/>
              </a:ext>
            </a:extLst>
          </p:cNvPr>
          <p:cNvSpPr>
            <a:spLocks noGrp="1"/>
          </p:cNvSpPr>
          <p:nvPr>
            <p:ph type="subTitle" idx="1"/>
          </p:nvPr>
        </p:nvSpPr>
        <p:spPr>
          <a:xfrm>
            <a:off x="1097280" y="4511860"/>
            <a:ext cx="10058400" cy="1419601"/>
          </a:xfrm>
        </p:spPr>
        <p:txBody>
          <a:bodyPr>
            <a:normAutofit lnSpcReduction="10000"/>
          </a:bodyPr>
          <a:lstStyle/>
          <a:p>
            <a:r>
              <a:rPr lang="en-US" dirty="0">
                <a:solidFill>
                  <a:srgbClr val="C00000"/>
                </a:solidFill>
              </a:rPr>
              <a:t>In a supply chain perishable network</a:t>
            </a:r>
          </a:p>
          <a:p>
            <a:endParaRPr lang="en-US" dirty="0">
              <a:solidFill>
                <a:srgbClr val="FF0000"/>
              </a:solidFill>
            </a:endParaRPr>
          </a:p>
          <a:p>
            <a:r>
              <a:rPr lang="en-US" dirty="0">
                <a:solidFill>
                  <a:srgbClr val="C00000"/>
                </a:solidFill>
              </a:rPr>
              <a:t>John Ho &amp; Kijana Effs</a:t>
            </a:r>
          </a:p>
        </p:txBody>
      </p:sp>
      <p:pic>
        <p:nvPicPr>
          <p:cNvPr id="10" name="Picture 9">
            <a:extLst>
              <a:ext uri="{FF2B5EF4-FFF2-40B4-BE49-F238E27FC236}">
                <a16:creationId xmlns:a16="http://schemas.microsoft.com/office/drawing/2014/main" id="{84B766DA-D069-4AAC-9FD6-462FD09DF0AB}"/>
              </a:ext>
            </a:extLst>
          </p:cNvPr>
          <p:cNvPicPr>
            <a:picLocks noChangeAspect="1"/>
          </p:cNvPicPr>
          <p:nvPr/>
        </p:nvPicPr>
        <p:blipFill>
          <a:blip r:embed="rId3"/>
          <a:stretch>
            <a:fillRect/>
          </a:stretch>
        </p:blipFill>
        <p:spPr>
          <a:xfrm>
            <a:off x="7449943" y="515037"/>
            <a:ext cx="3223919" cy="3390714"/>
          </a:xfrm>
          <a:prstGeom prst="rect">
            <a:avLst/>
          </a:prstGeom>
        </p:spPr>
      </p:pic>
    </p:spTree>
    <p:extLst>
      <p:ext uri="{BB962C8B-B14F-4D97-AF65-F5344CB8AC3E}">
        <p14:creationId xmlns:p14="http://schemas.microsoft.com/office/powerpoint/2010/main" val="196217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355F-40CD-4675-9EA6-5CC6D3892476}"/>
              </a:ext>
            </a:extLst>
          </p:cNvPr>
          <p:cNvSpPr>
            <a:spLocks noGrp="1"/>
          </p:cNvSpPr>
          <p:nvPr>
            <p:ph type="title"/>
          </p:nvPr>
        </p:nvSpPr>
        <p:spPr/>
        <p:txBody>
          <a:bodyPr/>
          <a:lstStyle/>
          <a:p>
            <a:r>
              <a:rPr lang="en-US" b="1" dirty="0">
                <a:solidFill>
                  <a:srgbClr val="C00000"/>
                </a:solidFill>
              </a:rPr>
              <a:t>The Innovation Interns</a:t>
            </a:r>
          </a:p>
        </p:txBody>
      </p:sp>
      <p:sp>
        <p:nvSpPr>
          <p:cNvPr id="3" name="Content Placeholder 2">
            <a:extLst>
              <a:ext uri="{FF2B5EF4-FFF2-40B4-BE49-F238E27FC236}">
                <a16:creationId xmlns:a16="http://schemas.microsoft.com/office/drawing/2014/main" id="{31D45C51-13E2-4A06-B8CE-13689DDC5646}"/>
              </a:ext>
            </a:extLst>
          </p:cNvPr>
          <p:cNvSpPr>
            <a:spLocks noGrp="1"/>
          </p:cNvSpPr>
          <p:nvPr>
            <p:ph idx="1"/>
          </p:nvPr>
        </p:nvSpPr>
        <p:spPr>
          <a:xfrm>
            <a:off x="2917288" y="2098823"/>
            <a:ext cx="3117165" cy="3780693"/>
          </a:xfrm>
        </p:spPr>
        <p:txBody>
          <a:bodyPr/>
          <a:lstStyle/>
          <a:p>
            <a:r>
              <a:rPr lang="en-US" sz="3200" dirty="0">
                <a:solidFill>
                  <a:srgbClr val="C00000"/>
                </a:solidFill>
              </a:rPr>
              <a:t>John Ho</a:t>
            </a:r>
          </a:p>
          <a:p>
            <a:pPr>
              <a:buFont typeface="Wingdings" panose="05000000000000000000" pitchFamily="2" charset="2"/>
              <a:buChar char="Ø"/>
            </a:pPr>
            <a:r>
              <a:rPr lang="en-US" sz="1800" dirty="0">
                <a:solidFill>
                  <a:srgbClr val="C00000"/>
                </a:solidFill>
              </a:rPr>
              <a:t> From Duluth, GA</a:t>
            </a:r>
          </a:p>
          <a:p>
            <a:pPr>
              <a:buFont typeface="Wingdings" panose="05000000000000000000" pitchFamily="2" charset="2"/>
              <a:buChar char="Ø"/>
            </a:pPr>
            <a:r>
              <a:rPr lang="en-US" sz="1800" dirty="0">
                <a:solidFill>
                  <a:srgbClr val="C00000"/>
                </a:solidFill>
              </a:rPr>
              <a:t> Rising 4</a:t>
            </a:r>
            <a:r>
              <a:rPr lang="en-US" sz="1800" baseline="30000" dirty="0">
                <a:solidFill>
                  <a:srgbClr val="C00000"/>
                </a:solidFill>
              </a:rPr>
              <a:t>th</a:t>
            </a:r>
            <a:r>
              <a:rPr lang="en-US" sz="1800" dirty="0">
                <a:solidFill>
                  <a:srgbClr val="C00000"/>
                </a:solidFill>
              </a:rPr>
              <a:t> year at Georgia Tech</a:t>
            </a:r>
          </a:p>
          <a:p>
            <a:pPr>
              <a:buFont typeface="Wingdings" panose="05000000000000000000" pitchFamily="2" charset="2"/>
              <a:buChar char="Ø"/>
            </a:pPr>
            <a:r>
              <a:rPr lang="en-US" sz="1800" dirty="0">
                <a:solidFill>
                  <a:srgbClr val="C00000"/>
                </a:solidFill>
              </a:rPr>
              <a:t> Computer Science major</a:t>
            </a:r>
          </a:p>
          <a:p>
            <a:pPr>
              <a:buFont typeface="Wingdings" panose="05000000000000000000" pitchFamily="2" charset="2"/>
              <a:buChar char="Ø"/>
            </a:pPr>
            <a:r>
              <a:rPr lang="en-US" sz="1800" dirty="0">
                <a:solidFill>
                  <a:srgbClr val="C00000"/>
                </a:solidFill>
              </a:rPr>
              <a:t> People &amp; Media thread concentrations</a:t>
            </a:r>
          </a:p>
          <a:p>
            <a:pPr>
              <a:buFont typeface="Wingdings" panose="05000000000000000000" pitchFamily="2" charset="2"/>
              <a:buChar char="Ø"/>
            </a:pPr>
            <a:r>
              <a:rPr lang="en-US" sz="1800" dirty="0">
                <a:solidFill>
                  <a:srgbClr val="C00000"/>
                </a:solidFill>
              </a:rPr>
              <a:t> Interests: AR &amp; VR, Innovative Tech, PC Building, Video Games, Ultimate Frisbee, Cooking</a:t>
            </a:r>
          </a:p>
          <a:p>
            <a:pPr>
              <a:buFont typeface="Wingdings" panose="05000000000000000000" pitchFamily="2" charset="2"/>
              <a:buChar char="Ø"/>
            </a:pPr>
            <a:endParaRPr lang="en-US" dirty="0">
              <a:solidFill>
                <a:srgbClr val="C00000"/>
              </a:solidFill>
            </a:endParaRPr>
          </a:p>
          <a:p>
            <a:pPr marL="0" indent="0">
              <a:buNone/>
            </a:pPr>
            <a:endParaRPr lang="en-US" dirty="0"/>
          </a:p>
        </p:txBody>
      </p:sp>
      <p:sp>
        <p:nvSpPr>
          <p:cNvPr id="4" name="Content Placeholder 2">
            <a:extLst>
              <a:ext uri="{FF2B5EF4-FFF2-40B4-BE49-F238E27FC236}">
                <a16:creationId xmlns:a16="http://schemas.microsoft.com/office/drawing/2014/main" id="{C4F541DD-BB1C-406A-94D1-DB9DCA18971E}"/>
              </a:ext>
            </a:extLst>
          </p:cNvPr>
          <p:cNvSpPr txBox="1">
            <a:spLocks/>
          </p:cNvSpPr>
          <p:nvPr/>
        </p:nvSpPr>
        <p:spPr>
          <a:xfrm>
            <a:off x="8447649" y="2098823"/>
            <a:ext cx="3026312" cy="367264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solidFill>
                  <a:srgbClr val="C00000"/>
                </a:solidFill>
              </a:rPr>
              <a:t>Kijana Effs</a:t>
            </a:r>
          </a:p>
          <a:p>
            <a:pPr>
              <a:buFont typeface="Wingdings" panose="05000000000000000000" pitchFamily="2" charset="2"/>
              <a:buChar char="Ø"/>
            </a:pPr>
            <a:r>
              <a:rPr lang="en-US" sz="1800" dirty="0">
                <a:solidFill>
                  <a:srgbClr val="C00000"/>
                </a:solidFill>
              </a:rPr>
              <a:t> From Dallas, GA</a:t>
            </a:r>
          </a:p>
          <a:p>
            <a:pPr>
              <a:buFont typeface="Wingdings" panose="05000000000000000000" pitchFamily="2" charset="2"/>
              <a:buChar char="Ø"/>
            </a:pPr>
            <a:r>
              <a:rPr lang="en-US" sz="1800" dirty="0">
                <a:solidFill>
                  <a:srgbClr val="C00000"/>
                </a:solidFill>
              </a:rPr>
              <a:t> Rising 5</a:t>
            </a:r>
            <a:r>
              <a:rPr lang="en-US" sz="1800" baseline="30000" dirty="0">
                <a:solidFill>
                  <a:srgbClr val="C00000"/>
                </a:solidFill>
              </a:rPr>
              <a:t>th</a:t>
            </a:r>
            <a:r>
              <a:rPr lang="en-US" sz="1800" dirty="0">
                <a:solidFill>
                  <a:srgbClr val="C00000"/>
                </a:solidFill>
              </a:rPr>
              <a:t> year at Georgia Tech</a:t>
            </a:r>
          </a:p>
          <a:p>
            <a:pPr>
              <a:buFont typeface="Wingdings" panose="05000000000000000000" pitchFamily="2" charset="2"/>
              <a:buChar char="Ø"/>
            </a:pPr>
            <a:r>
              <a:rPr lang="en-US" sz="1800" dirty="0">
                <a:solidFill>
                  <a:srgbClr val="C00000"/>
                </a:solidFill>
              </a:rPr>
              <a:t> Computer Science major</a:t>
            </a:r>
          </a:p>
          <a:p>
            <a:pPr>
              <a:buFont typeface="Wingdings" panose="05000000000000000000" pitchFamily="2" charset="2"/>
              <a:buChar char="Ø"/>
            </a:pPr>
            <a:r>
              <a:rPr lang="en-US" sz="1800" dirty="0">
                <a:solidFill>
                  <a:srgbClr val="C00000"/>
                </a:solidFill>
              </a:rPr>
              <a:t> Info Networks &amp; Devices thread concentrations</a:t>
            </a:r>
          </a:p>
          <a:p>
            <a:pPr>
              <a:buFont typeface="Wingdings" panose="05000000000000000000" pitchFamily="2" charset="2"/>
              <a:buChar char="Ø"/>
            </a:pPr>
            <a:r>
              <a:rPr lang="en-US" sz="1800" dirty="0">
                <a:solidFill>
                  <a:srgbClr val="C00000"/>
                </a:solidFill>
              </a:rPr>
              <a:t> Interests: Engineering, Innovative Tech, Health &amp; Wellness, Music, Service</a:t>
            </a:r>
          </a:p>
          <a:p>
            <a:pPr marL="0" indent="0">
              <a:buFont typeface="Calibri" panose="020F0502020204030204" pitchFamily="34" charset="0"/>
              <a:buNone/>
            </a:pPr>
            <a:endParaRPr lang="en-US" dirty="0"/>
          </a:p>
        </p:txBody>
      </p:sp>
      <p:pic>
        <p:nvPicPr>
          <p:cNvPr id="5" name="Picture 4">
            <a:extLst>
              <a:ext uri="{FF2B5EF4-FFF2-40B4-BE49-F238E27FC236}">
                <a16:creationId xmlns:a16="http://schemas.microsoft.com/office/drawing/2014/main" id="{94950EE3-7107-4D8A-8EB6-58BCA2F32C02}"/>
              </a:ext>
            </a:extLst>
          </p:cNvPr>
          <p:cNvPicPr>
            <a:picLocks noChangeAspect="1"/>
          </p:cNvPicPr>
          <p:nvPr/>
        </p:nvPicPr>
        <p:blipFill>
          <a:blip r:embed="rId3"/>
          <a:stretch>
            <a:fillRect/>
          </a:stretch>
        </p:blipFill>
        <p:spPr>
          <a:xfrm>
            <a:off x="990601" y="2206869"/>
            <a:ext cx="1756116" cy="2631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014" y="2206869"/>
            <a:ext cx="1733158" cy="2631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5974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F8942-1764-44C1-8578-1880B88A163F}"/>
              </a:ext>
            </a:extLst>
          </p:cNvPr>
          <p:cNvPicPr>
            <a:picLocks noChangeAspect="1"/>
          </p:cNvPicPr>
          <p:nvPr/>
        </p:nvPicPr>
        <p:blipFill>
          <a:blip r:embed="rId3"/>
          <a:stretch>
            <a:fillRect/>
          </a:stretch>
        </p:blipFill>
        <p:spPr>
          <a:xfrm>
            <a:off x="738186" y="1797092"/>
            <a:ext cx="8208827" cy="2231949"/>
          </a:xfrm>
          <a:prstGeom prst="rect">
            <a:avLst/>
          </a:prstGeom>
        </p:spPr>
      </p:pic>
      <p:sp>
        <p:nvSpPr>
          <p:cNvPr id="2" name="Title 1">
            <a:extLst>
              <a:ext uri="{FF2B5EF4-FFF2-40B4-BE49-F238E27FC236}">
                <a16:creationId xmlns:a16="http://schemas.microsoft.com/office/drawing/2014/main" id="{1E172268-5B79-45BA-9789-BB4DECF97A86}"/>
              </a:ext>
            </a:extLst>
          </p:cNvPr>
          <p:cNvSpPr>
            <a:spLocks noGrp="1"/>
          </p:cNvSpPr>
          <p:nvPr>
            <p:ph type="title"/>
          </p:nvPr>
        </p:nvSpPr>
        <p:spPr/>
        <p:txBody>
          <a:bodyPr/>
          <a:lstStyle/>
          <a:p>
            <a:r>
              <a:rPr lang="en-US" b="1" dirty="0">
                <a:solidFill>
                  <a:srgbClr val="C00000"/>
                </a:solidFill>
              </a:rPr>
              <a:t>The Project Overview</a:t>
            </a:r>
          </a:p>
        </p:txBody>
      </p:sp>
      <p:sp>
        <p:nvSpPr>
          <p:cNvPr id="3" name="Content Placeholder 2">
            <a:extLst>
              <a:ext uri="{FF2B5EF4-FFF2-40B4-BE49-F238E27FC236}">
                <a16:creationId xmlns:a16="http://schemas.microsoft.com/office/drawing/2014/main" id="{FDDFFE41-3D0B-49F8-B1DC-1AA75CEB6011}"/>
              </a:ext>
            </a:extLst>
          </p:cNvPr>
          <p:cNvSpPr>
            <a:spLocks noGrp="1"/>
          </p:cNvSpPr>
          <p:nvPr>
            <p:ph idx="1"/>
          </p:nvPr>
        </p:nvSpPr>
        <p:spPr>
          <a:xfrm>
            <a:off x="1097280" y="3903785"/>
            <a:ext cx="8081889" cy="1679981"/>
          </a:xfrm>
        </p:spPr>
        <p:txBody>
          <a:bodyPr>
            <a:normAutofit fontScale="92500"/>
          </a:bodyPr>
          <a:lstStyle/>
          <a:p>
            <a:pPr>
              <a:buFont typeface="Wingdings" panose="05000000000000000000" pitchFamily="2" charset="2"/>
              <a:buChar char="Ø"/>
            </a:pPr>
            <a:r>
              <a:rPr lang="en-US" dirty="0">
                <a:solidFill>
                  <a:srgbClr val="C00000"/>
                </a:solidFill>
              </a:rPr>
              <a:t> Explore the use cases for a business blockchain network, not cryptocurrency!</a:t>
            </a:r>
          </a:p>
          <a:p>
            <a:pPr>
              <a:buFont typeface="Wingdings" panose="05000000000000000000" pitchFamily="2" charset="2"/>
              <a:buChar char="Ø"/>
            </a:pPr>
            <a:r>
              <a:rPr lang="en-US" dirty="0">
                <a:solidFill>
                  <a:srgbClr val="C00000"/>
                </a:solidFill>
              </a:rPr>
              <a:t> Create a decentralized, distributed ledger that can track assets between participants in a supply chain network.</a:t>
            </a:r>
          </a:p>
          <a:p>
            <a:pPr>
              <a:buFont typeface="Wingdings" panose="05000000000000000000" pitchFamily="2" charset="2"/>
              <a:buChar char="Ø"/>
            </a:pPr>
            <a:r>
              <a:rPr lang="en-US" dirty="0">
                <a:solidFill>
                  <a:srgbClr val="C00000"/>
                </a:solidFill>
              </a:rPr>
              <a:t> Potential benefits: </a:t>
            </a:r>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FF41C3A3-5E9A-42EF-A46B-A5712E9E111A}"/>
              </a:ext>
            </a:extLst>
          </p:cNvPr>
          <p:cNvPicPr>
            <a:picLocks noChangeAspect="1"/>
          </p:cNvPicPr>
          <p:nvPr/>
        </p:nvPicPr>
        <p:blipFill>
          <a:blip r:embed="rId4"/>
          <a:stretch>
            <a:fillRect/>
          </a:stretch>
        </p:blipFill>
        <p:spPr>
          <a:xfrm>
            <a:off x="9179169" y="1838256"/>
            <a:ext cx="1964633" cy="1964633"/>
          </a:xfrm>
          <a:prstGeom prst="rect">
            <a:avLst/>
          </a:prstGeom>
        </p:spPr>
      </p:pic>
      <p:sp>
        <p:nvSpPr>
          <p:cNvPr id="11" name="TextBox 10">
            <a:extLst>
              <a:ext uri="{FF2B5EF4-FFF2-40B4-BE49-F238E27FC236}">
                <a16:creationId xmlns:a16="http://schemas.microsoft.com/office/drawing/2014/main" id="{FADF05B1-BD9B-4F70-BF11-D749CBDD2095}"/>
              </a:ext>
            </a:extLst>
          </p:cNvPr>
          <p:cNvSpPr txBox="1"/>
          <p:nvPr/>
        </p:nvSpPr>
        <p:spPr>
          <a:xfrm>
            <a:off x="3587469" y="5029326"/>
            <a:ext cx="5017062"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C00000"/>
                </a:solidFill>
              </a:rPr>
              <a:t>Automated smart contracts</a:t>
            </a:r>
          </a:p>
          <a:p>
            <a:pPr marL="285750" indent="-285750">
              <a:buFont typeface="Arial" panose="020B0604020202020204" pitchFamily="34" charset="0"/>
              <a:buChar char="•"/>
            </a:pPr>
            <a:r>
              <a:rPr lang="en-US" dirty="0">
                <a:solidFill>
                  <a:srgbClr val="C00000"/>
                </a:solidFill>
              </a:rPr>
              <a:t>Recall of a bad product</a:t>
            </a:r>
          </a:p>
          <a:p>
            <a:pPr marL="285750" indent="-285750">
              <a:buFont typeface="Arial" panose="020B0604020202020204" pitchFamily="34" charset="0"/>
              <a:buChar char="•"/>
            </a:pPr>
            <a:r>
              <a:rPr lang="en-US" dirty="0">
                <a:solidFill>
                  <a:srgbClr val="C00000"/>
                </a:solidFill>
              </a:rPr>
              <a:t>Consumer traceability</a:t>
            </a:r>
          </a:p>
        </p:txBody>
      </p:sp>
    </p:spTree>
    <p:extLst>
      <p:ext uri="{BB962C8B-B14F-4D97-AF65-F5344CB8AC3E}">
        <p14:creationId xmlns:p14="http://schemas.microsoft.com/office/powerpoint/2010/main" val="82359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FBB1-AFAC-4F11-8901-C58779FD453A}"/>
              </a:ext>
            </a:extLst>
          </p:cNvPr>
          <p:cNvSpPr>
            <a:spLocks noGrp="1"/>
          </p:cNvSpPr>
          <p:nvPr>
            <p:ph type="title"/>
          </p:nvPr>
        </p:nvSpPr>
        <p:spPr/>
        <p:txBody>
          <a:bodyPr/>
          <a:lstStyle/>
          <a:p>
            <a:r>
              <a:rPr lang="en-US" b="1" dirty="0">
                <a:solidFill>
                  <a:srgbClr val="C00000"/>
                </a:solidFill>
              </a:rPr>
              <a:t>The Supply Chain Participants</a:t>
            </a:r>
          </a:p>
        </p:txBody>
      </p:sp>
      <p:pic>
        <p:nvPicPr>
          <p:cNvPr id="6" name="Picture 5">
            <a:extLst>
              <a:ext uri="{FF2B5EF4-FFF2-40B4-BE49-F238E27FC236}">
                <a16:creationId xmlns:a16="http://schemas.microsoft.com/office/drawing/2014/main" id="{5480FCDD-0421-4BB3-BAC3-15162EB294A0}"/>
              </a:ext>
            </a:extLst>
          </p:cNvPr>
          <p:cNvPicPr>
            <a:picLocks noChangeAspect="1"/>
          </p:cNvPicPr>
          <p:nvPr/>
        </p:nvPicPr>
        <p:blipFill>
          <a:blip r:embed="rId2"/>
          <a:stretch>
            <a:fillRect/>
          </a:stretch>
        </p:blipFill>
        <p:spPr>
          <a:xfrm>
            <a:off x="2262143" y="2075188"/>
            <a:ext cx="1164233" cy="698540"/>
          </a:xfrm>
          <a:prstGeom prst="rect">
            <a:avLst/>
          </a:prstGeom>
        </p:spPr>
      </p:pic>
      <p:pic>
        <p:nvPicPr>
          <p:cNvPr id="10" name="Content Placeholder 9">
            <a:extLst>
              <a:ext uri="{FF2B5EF4-FFF2-40B4-BE49-F238E27FC236}">
                <a16:creationId xmlns:a16="http://schemas.microsoft.com/office/drawing/2014/main" id="{65206BAD-880A-4E48-A9D8-A787E2F422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42034" y="1973793"/>
            <a:ext cx="1769653" cy="839005"/>
          </a:xfrm>
        </p:spPr>
      </p:pic>
      <p:pic>
        <p:nvPicPr>
          <p:cNvPr id="12" name="Picture 11">
            <a:extLst>
              <a:ext uri="{FF2B5EF4-FFF2-40B4-BE49-F238E27FC236}">
                <a16:creationId xmlns:a16="http://schemas.microsoft.com/office/drawing/2014/main" id="{7C73CEDB-67A3-47B4-B939-8A2B56D39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7828" y="1973793"/>
            <a:ext cx="2213949" cy="870181"/>
          </a:xfrm>
          <a:prstGeom prst="rect">
            <a:avLst/>
          </a:prstGeom>
        </p:spPr>
      </p:pic>
      <p:pic>
        <p:nvPicPr>
          <p:cNvPr id="14" name="Picture 13">
            <a:extLst>
              <a:ext uri="{FF2B5EF4-FFF2-40B4-BE49-F238E27FC236}">
                <a16:creationId xmlns:a16="http://schemas.microsoft.com/office/drawing/2014/main" id="{2A97BECF-0DC1-4AD4-B1A0-52C493BF58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382" y="2064574"/>
            <a:ext cx="1590527" cy="698540"/>
          </a:xfrm>
          <a:prstGeom prst="rect">
            <a:avLst/>
          </a:prstGeom>
        </p:spPr>
      </p:pic>
      <p:pic>
        <p:nvPicPr>
          <p:cNvPr id="18" name="Picture 17">
            <a:extLst>
              <a:ext uri="{FF2B5EF4-FFF2-40B4-BE49-F238E27FC236}">
                <a16:creationId xmlns:a16="http://schemas.microsoft.com/office/drawing/2014/main" id="{B054DE20-AAE0-485E-BE62-569F65F7FD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5883" y="4594395"/>
            <a:ext cx="2918920" cy="1214313"/>
          </a:xfrm>
          <a:prstGeom prst="rect">
            <a:avLst/>
          </a:prstGeom>
        </p:spPr>
      </p:pic>
      <p:pic>
        <p:nvPicPr>
          <p:cNvPr id="20" name="Picture 19">
            <a:extLst>
              <a:ext uri="{FF2B5EF4-FFF2-40B4-BE49-F238E27FC236}">
                <a16:creationId xmlns:a16="http://schemas.microsoft.com/office/drawing/2014/main" id="{BF3B947E-1F92-4D68-8DAE-60C22819D6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7610" y="1446323"/>
            <a:ext cx="2764695" cy="1917138"/>
          </a:xfrm>
          <a:prstGeom prst="rect">
            <a:avLst/>
          </a:prstGeom>
        </p:spPr>
      </p:pic>
      <p:sp>
        <p:nvSpPr>
          <p:cNvPr id="21" name="TextBox 20">
            <a:extLst>
              <a:ext uri="{FF2B5EF4-FFF2-40B4-BE49-F238E27FC236}">
                <a16:creationId xmlns:a16="http://schemas.microsoft.com/office/drawing/2014/main" id="{2F0E8BD7-F73F-4064-A7F6-40AA3BF31A29}"/>
              </a:ext>
            </a:extLst>
          </p:cNvPr>
          <p:cNvSpPr txBox="1"/>
          <p:nvPr/>
        </p:nvSpPr>
        <p:spPr>
          <a:xfrm>
            <a:off x="1220188" y="2874943"/>
            <a:ext cx="1893442" cy="523220"/>
          </a:xfrm>
          <a:prstGeom prst="rect">
            <a:avLst/>
          </a:prstGeom>
          <a:noFill/>
        </p:spPr>
        <p:txBody>
          <a:bodyPr wrap="square" rtlCol="0">
            <a:spAutoFit/>
          </a:bodyPr>
          <a:lstStyle/>
          <a:p>
            <a:r>
              <a:rPr lang="en-US" sz="2800" b="1" dirty="0">
                <a:solidFill>
                  <a:srgbClr val="C00000"/>
                </a:solidFill>
              </a:rPr>
              <a:t>(Producer)</a:t>
            </a:r>
          </a:p>
        </p:txBody>
      </p:sp>
      <p:sp>
        <p:nvSpPr>
          <p:cNvPr id="22" name="AutoShape 4" descr="Image result for emerson logo">
            <a:extLst>
              <a:ext uri="{FF2B5EF4-FFF2-40B4-BE49-F238E27FC236}">
                <a16:creationId xmlns:a16="http://schemas.microsoft.com/office/drawing/2014/main" id="{18663B3C-6FB7-4444-B15C-F6A341886D3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4B2F2848-FD64-451A-908A-D8F94468C137}"/>
              </a:ext>
            </a:extLst>
          </p:cNvPr>
          <p:cNvSpPr txBox="1"/>
          <p:nvPr/>
        </p:nvSpPr>
        <p:spPr>
          <a:xfrm>
            <a:off x="5063701" y="2875925"/>
            <a:ext cx="2125558" cy="523220"/>
          </a:xfrm>
          <a:prstGeom prst="rect">
            <a:avLst/>
          </a:prstGeom>
          <a:noFill/>
        </p:spPr>
        <p:txBody>
          <a:bodyPr wrap="square" rtlCol="0">
            <a:spAutoFit/>
          </a:bodyPr>
          <a:lstStyle/>
          <a:p>
            <a:r>
              <a:rPr lang="en-US" sz="2800" b="1" dirty="0">
                <a:solidFill>
                  <a:srgbClr val="C00000"/>
                </a:solidFill>
              </a:rPr>
              <a:t>(Warehouse)</a:t>
            </a:r>
          </a:p>
        </p:txBody>
      </p:sp>
      <p:sp>
        <p:nvSpPr>
          <p:cNvPr id="25" name="TextBox 24">
            <a:extLst>
              <a:ext uri="{FF2B5EF4-FFF2-40B4-BE49-F238E27FC236}">
                <a16:creationId xmlns:a16="http://schemas.microsoft.com/office/drawing/2014/main" id="{F660AE5C-6A48-482D-A5AA-EB766E8A18E0}"/>
              </a:ext>
            </a:extLst>
          </p:cNvPr>
          <p:cNvSpPr txBox="1"/>
          <p:nvPr/>
        </p:nvSpPr>
        <p:spPr>
          <a:xfrm>
            <a:off x="5109215" y="5808708"/>
            <a:ext cx="2080044" cy="523220"/>
          </a:xfrm>
          <a:prstGeom prst="rect">
            <a:avLst/>
          </a:prstGeom>
          <a:noFill/>
        </p:spPr>
        <p:txBody>
          <a:bodyPr wrap="square" rtlCol="0">
            <a:spAutoFit/>
          </a:bodyPr>
          <a:lstStyle/>
          <a:p>
            <a:r>
              <a:rPr lang="en-US" sz="2800" b="1" dirty="0">
                <a:solidFill>
                  <a:srgbClr val="C00000"/>
                </a:solidFill>
              </a:rPr>
              <a:t>(Distributor)</a:t>
            </a:r>
          </a:p>
        </p:txBody>
      </p:sp>
      <p:sp>
        <p:nvSpPr>
          <p:cNvPr id="26" name="TextBox 25">
            <a:extLst>
              <a:ext uri="{FF2B5EF4-FFF2-40B4-BE49-F238E27FC236}">
                <a16:creationId xmlns:a16="http://schemas.microsoft.com/office/drawing/2014/main" id="{A06E688A-912D-43ED-9650-879F7D5F7A55}"/>
              </a:ext>
            </a:extLst>
          </p:cNvPr>
          <p:cNvSpPr txBox="1"/>
          <p:nvPr/>
        </p:nvSpPr>
        <p:spPr>
          <a:xfrm>
            <a:off x="9415440" y="2905303"/>
            <a:ext cx="1556372" cy="523220"/>
          </a:xfrm>
          <a:prstGeom prst="rect">
            <a:avLst/>
          </a:prstGeom>
          <a:noFill/>
        </p:spPr>
        <p:txBody>
          <a:bodyPr wrap="square" rtlCol="0">
            <a:spAutoFit/>
          </a:bodyPr>
          <a:lstStyle/>
          <a:p>
            <a:r>
              <a:rPr lang="en-US" sz="2800" b="1" dirty="0">
                <a:solidFill>
                  <a:srgbClr val="C00000"/>
                </a:solidFill>
              </a:rPr>
              <a:t>(Retailer)</a:t>
            </a:r>
          </a:p>
        </p:txBody>
      </p:sp>
      <p:sp>
        <p:nvSpPr>
          <p:cNvPr id="2063" name="Arrow: Up 2062">
            <a:extLst>
              <a:ext uri="{FF2B5EF4-FFF2-40B4-BE49-F238E27FC236}">
                <a16:creationId xmlns:a16="http://schemas.microsoft.com/office/drawing/2014/main" id="{0F2F2BE5-B06D-4B3B-ADE6-4265C5444BF2}"/>
              </a:ext>
            </a:extLst>
          </p:cNvPr>
          <p:cNvSpPr/>
          <p:nvPr/>
        </p:nvSpPr>
        <p:spPr>
          <a:xfrm>
            <a:off x="5222059" y="3518957"/>
            <a:ext cx="304801" cy="1132885"/>
          </a:xfrm>
          <a:prstGeom prst="up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Up 54">
            <a:extLst>
              <a:ext uri="{FF2B5EF4-FFF2-40B4-BE49-F238E27FC236}">
                <a16:creationId xmlns:a16="http://schemas.microsoft.com/office/drawing/2014/main" id="{C05D9546-4C01-49CE-8B4D-801EDAE5A6EC}"/>
              </a:ext>
            </a:extLst>
          </p:cNvPr>
          <p:cNvSpPr/>
          <p:nvPr/>
        </p:nvSpPr>
        <p:spPr>
          <a:xfrm rot="10800000">
            <a:off x="6665139" y="3525398"/>
            <a:ext cx="304801" cy="1132885"/>
          </a:xfrm>
          <a:prstGeom prst="up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Arrow: Right 2064">
            <a:extLst>
              <a:ext uri="{FF2B5EF4-FFF2-40B4-BE49-F238E27FC236}">
                <a16:creationId xmlns:a16="http://schemas.microsoft.com/office/drawing/2014/main" id="{DC26FCC8-EE60-4C3C-91B7-712CE01C07F8}"/>
              </a:ext>
            </a:extLst>
          </p:cNvPr>
          <p:cNvSpPr/>
          <p:nvPr/>
        </p:nvSpPr>
        <p:spPr>
          <a:xfrm rot="2743996">
            <a:off x="1788928" y="4385090"/>
            <a:ext cx="2780107" cy="356049"/>
          </a:xfrm>
          <a:prstGeom prst="rightArrow">
            <a:avLst/>
          </a:prstGeom>
          <a:solidFill>
            <a:srgbClr val="C0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AF0B992B-4DCA-4AE5-A9A2-E84B2B44F070}"/>
              </a:ext>
            </a:extLst>
          </p:cNvPr>
          <p:cNvSpPr/>
          <p:nvPr/>
        </p:nvSpPr>
        <p:spPr>
          <a:xfrm rot="18971538">
            <a:off x="7767879" y="4341223"/>
            <a:ext cx="2780107" cy="356049"/>
          </a:xfrm>
          <a:prstGeom prst="rightArrow">
            <a:avLst/>
          </a:prstGeom>
          <a:solidFill>
            <a:srgbClr val="C0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62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ws ec2">
            <a:extLst>
              <a:ext uri="{FF2B5EF4-FFF2-40B4-BE49-F238E27FC236}">
                <a16:creationId xmlns:a16="http://schemas.microsoft.com/office/drawing/2014/main" id="{8E471A4C-2BAA-4375-B8EB-54CCDA4BF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204" y="3617826"/>
            <a:ext cx="3820577" cy="21912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F404ED-B719-4DDB-8EBA-4B71FE9261D1}"/>
              </a:ext>
            </a:extLst>
          </p:cNvPr>
          <p:cNvSpPr>
            <a:spLocks noGrp="1"/>
          </p:cNvSpPr>
          <p:nvPr>
            <p:ph type="title"/>
          </p:nvPr>
        </p:nvSpPr>
        <p:spPr/>
        <p:txBody>
          <a:bodyPr/>
          <a:lstStyle/>
          <a:p>
            <a:r>
              <a:rPr lang="en-US" b="1" dirty="0">
                <a:solidFill>
                  <a:srgbClr val="C00000"/>
                </a:solidFill>
              </a:rPr>
              <a:t>The Tools We Used</a:t>
            </a:r>
          </a:p>
        </p:txBody>
      </p:sp>
      <p:sp>
        <p:nvSpPr>
          <p:cNvPr id="3" name="Content Placeholder 2">
            <a:extLst>
              <a:ext uri="{FF2B5EF4-FFF2-40B4-BE49-F238E27FC236}">
                <a16:creationId xmlns:a16="http://schemas.microsoft.com/office/drawing/2014/main" id="{962D4E4B-2EF9-401A-B3CA-6C423AEFB1CA}"/>
              </a:ext>
            </a:extLst>
          </p:cNvPr>
          <p:cNvSpPr>
            <a:spLocks noGrp="1"/>
          </p:cNvSpPr>
          <p:nvPr>
            <p:ph idx="1"/>
          </p:nvPr>
        </p:nvSpPr>
        <p:spPr>
          <a:xfrm>
            <a:off x="1066800" y="1828571"/>
            <a:ext cx="10058400" cy="4023360"/>
          </a:xfrm>
        </p:spPr>
        <p:txBody>
          <a:bodyPr/>
          <a:lstStyle/>
          <a:p>
            <a:pPr>
              <a:buFont typeface="Wingdings" panose="05000000000000000000" pitchFamily="2" charset="2"/>
              <a:buChar char="Ø"/>
            </a:pPr>
            <a:r>
              <a:rPr lang="en-US" dirty="0">
                <a:solidFill>
                  <a:srgbClr val="C00000"/>
                </a:solidFill>
              </a:rPr>
              <a:t> Hyperledger Fabric / Composer</a:t>
            </a:r>
          </a:p>
          <a:p>
            <a:pPr>
              <a:buFont typeface="Wingdings" panose="05000000000000000000" pitchFamily="2" charset="2"/>
              <a:buChar char="Ø"/>
            </a:pPr>
            <a:r>
              <a:rPr lang="en-US" dirty="0">
                <a:solidFill>
                  <a:srgbClr val="C00000"/>
                </a:solidFill>
              </a:rPr>
              <a:t> IBM Blockchain Platform</a:t>
            </a:r>
          </a:p>
          <a:p>
            <a:pPr>
              <a:buFont typeface="Wingdings" panose="05000000000000000000" pitchFamily="2" charset="2"/>
              <a:buChar char="Ø"/>
            </a:pPr>
            <a:r>
              <a:rPr lang="en-US" dirty="0">
                <a:solidFill>
                  <a:srgbClr val="C00000"/>
                </a:solidFill>
              </a:rPr>
              <a:t> AWS EC2 Instances</a:t>
            </a:r>
          </a:p>
          <a:p>
            <a:pPr>
              <a:buFont typeface="Wingdings" panose="05000000000000000000" pitchFamily="2" charset="2"/>
              <a:buChar char="Ø"/>
            </a:pPr>
            <a:r>
              <a:rPr lang="en-US" dirty="0">
                <a:solidFill>
                  <a:srgbClr val="C00000"/>
                </a:solidFill>
              </a:rPr>
              <a:t> Angular (for web app)</a:t>
            </a:r>
          </a:p>
          <a:p>
            <a:pPr>
              <a:buFont typeface="Wingdings" panose="05000000000000000000" pitchFamily="2" charset="2"/>
              <a:buChar char="Ø"/>
            </a:pPr>
            <a:r>
              <a:rPr lang="en-US" dirty="0">
                <a:solidFill>
                  <a:srgbClr val="C00000"/>
                </a:solidFill>
              </a:rPr>
              <a:t> Swagger API</a:t>
            </a:r>
          </a:p>
          <a:p>
            <a:endParaRPr lang="en-US" dirty="0"/>
          </a:p>
        </p:txBody>
      </p:sp>
      <p:pic>
        <p:nvPicPr>
          <p:cNvPr id="1026" name="Picture 2" descr="Image result for ibm logo">
            <a:extLst>
              <a:ext uri="{FF2B5EF4-FFF2-40B4-BE49-F238E27FC236}">
                <a16:creationId xmlns:a16="http://schemas.microsoft.com/office/drawing/2014/main" id="{061C948F-953C-4B04-8AE5-7CF7D9841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148" y="4005094"/>
            <a:ext cx="2073084" cy="15414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B99EBDD-A1EC-4E5E-B07E-752DDD4354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3856" y="3699685"/>
            <a:ext cx="1962467" cy="1962467"/>
          </a:xfrm>
          <a:prstGeom prst="rect">
            <a:avLst/>
          </a:prstGeom>
        </p:spPr>
      </p:pic>
      <p:pic>
        <p:nvPicPr>
          <p:cNvPr id="11" name="Picture 10">
            <a:extLst>
              <a:ext uri="{FF2B5EF4-FFF2-40B4-BE49-F238E27FC236}">
                <a16:creationId xmlns:a16="http://schemas.microsoft.com/office/drawing/2014/main" id="{DC8B86E8-7FEB-4A63-9AF3-AF0E954758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5793" y="2237486"/>
            <a:ext cx="6419888" cy="1462199"/>
          </a:xfrm>
          <a:prstGeom prst="rect">
            <a:avLst/>
          </a:prstGeom>
        </p:spPr>
      </p:pic>
      <p:pic>
        <p:nvPicPr>
          <p:cNvPr id="15" name="Picture 14">
            <a:extLst>
              <a:ext uri="{FF2B5EF4-FFF2-40B4-BE49-F238E27FC236}">
                <a16:creationId xmlns:a16="http://schemas.microsoft.com/office/drawing/2014/main" id="{F4B8AC0D-9DE2-4372-85AF-189F1340B9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9138" y="3930162"/>
            <a:ext cx="1566542" cy="1566542"/>
          </a:xfrm>
          <a:prstGeom prst="rect">
            <a:avLst/>
          </a:prstGeom>
        </p:spPr>
      </p:pic>
    </p:spTree>
    <p:extLst>
      <p:ext uri="{BB962C8B-B14F-4D97-AF65-F5344CB8AC3E}">
        <p14:creationId xmlns:p14="http://schemas.microsoft.com/office/powerpoint/2010/main" val="1170215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0691-557D-4061-AE52-C29C6E19A3B3}"/>
              </a:ext>
            </a:extLst>
          </p:cNvPr>
          <p:cNvSpPr>
            <a:spLocks noGrp="1"/>
          </p:cNvSpPr>
          <p:nvPr>
            <p:ph type="title"/>
          </p:nvPr>
        </p:nvSpPr>
        <p:spPr/>
        <p:txBody>
          <a:bodyPr/>
          <a:lstStyle/>
          <a:p>
            <a:r>
              <a:rPr lang="en-US" b="1" dirty="0">
                <a:solidFill>
                  <a:srgbClr val="C00000"/>
                </a:solidFill>
              </a:rPr>
              <a:t>The Progress We’ve Made </a:t>
            </a:r>
          </a:p>
        </p:txBody>
      </p:sp>
      <p:pic>
        <p:nvPicPr>
          <p:cNvPr id="4" name="Picture 3">
            <a:extLst>
              <a:ext uri="{FF2B5EF4-FFF2-40B4-BE49-F238E27FC236}">
                <a16:creationId xmlns:a16="http://schemas.microsoft.com/office/drawing/2014/main" id="{29C29CF9-F336-4ADF-BA2D-A57BDA2C2378}"/>
              </a:ext>
            </a:extLst>
          </p:cNvPr>
          <p:cNvPicPr>
            <a:picLocks noChangeAspect="1"/>
          </p:cNvPicPr>
          <p:nvPr/>
        </p:nvPicPr>
        <p:blipFill>
          <a:blip r:embed="rId3"/>
          <a:stretch>
            <a:fillRect/>
          </a:stretch>
        </p:blipFill>
        <p:spPr>
          <a:xfrm>
            <a:off x="6898460" y="1982469"/>
            <a:ext cx="2523446" cy="3884256"/>
          </a:xfrm>
          <a:prstGeom prst="rect">
            <a:avLst/>
          </a:prstGeom>
          <a:ln>
            <a:solidFill>
              <a:schemeClr val="tx1"/>
            </a:solidFill>
          </a:ln>
        </p:spPr>
      </p:pic>
      <p:pic>
        <p:nvPicPr>
          <p:cNvPr id="7" name="Picture 6">
            <a:extLst>
              <a:ext uri="{FF2B5EF4-FFF2-40B4-BE49-F238E27FC236}">
                <a16:creationId xmlns:a16="http://schemas.microsoft.com/office/drawing/2014/main" id="{49FA1C4A-C4B0-4DCA-A25E-418358D5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6524" y="1982470"/>
            <a:ext cx="2315169" cy="2000444"/>
          </a:xfrm>
          <a:prstGeom prst="rect">
            <a:avLst/>
          </a:prstGeom>
          <a:ln>
            <a:solidFill>
              <a:schemeClr val="tx1"/>
            </a:solidFill>
          </a:ln>
        </p:spPr>
      </p:pic>
      <p:pic>
        <p:nvPicPr>
          <p:cNvPr id="8" name="Picture 7">
            <a:extLst>
              <a:ext uri="{FF2B5EF4-FFF2-40B4-BE49-F238E27FC236}">
                <a16:creationId xmlns:a16="http://schemas.microsoft.com/office/drawing/2014/main" id="{543F767D-A58A-4286-A730-B6D8AE0AC22F}"/>
              </a:ext>
            </a:extLst>
          </p:cNvPr>
          <p:cNvPicPr>
            <a:picLocks noChangeAspect="1"/>
          </p:cNvPicPr>
          <p:nvPr/>
        </p:nvPicPr>
        <p:blipFill>
          <a:blip r:embed="rId5"/>
          <a:stretch>
            <a:fillRect/>
          </a:stretch>
        </p:blipFill>
        <p:spPr>
          <a:xfrm>
            <a:off x="158262" y="1982470"/>
            <a:ext cx="6575580" cy="3884256"/>
          </a:xfrm>
          <a:prstGeom prst="rect">
            <a:avLst/>
          </a:prstGeom>
          <a:ln>
            <a:solidFill>
              <a:schemeClr val="tx1"/>
            </a:solidFill>
          </a:ln>
        </p:spPr>
      </p:pic>
      <p:pic>
        <p:nvPicPr>
          <p:cNvPr id="10" name="Picture 9">
            <a:extLst>
              <a:ext uri="{FF2B5EF4-FFF2-40B4-BE49-F238E27FC236}">
                <a16:creationId xmlns:a16="http://schemas.microsoft.com/office/drawing/2014/main" id="{B2EC23DA-B8FD-4398-80D8-9D8B22C954A3}"/>
              </a:ext>
            </a:extLst>
          </p:cNvPr>
          <p:cNvPicPr>
            <a:picLocks noChangeAspect="1"/>
          </p:cNvPicPr>
          <p:nvPr/>
        </p:nvPicPr>
        <p:blipFill>
          <a:blip r:embed="rId6"/>
          <a:stretch>
            <a:fillRect/>
          </a:stretch>
        </p:blipFill>
        <p:spPr>
          <a:xfrm>
            <a:off x="9586523" y="3982914"/>
            <a:ext cx="2315169" cy="1883811"/>
          </a:xfrm>
          <a:prstGeom prst="rect">
            <a:avLst/>
          </a:prstGeom>
          <a:ln>
            <a:solidFill>
              <a:schemeClr val="tx1"/>
            </a:solidFill>
          </a:ln>
        </p:spPr>
      </p:pic>
    </p:spTree>
    <p:extLst>
      <p:ext uri="{BB962C8B-B14F-4D97-AF65-F5344CB8AC3E}">
        <p14:creationId xmlns:p14="http://schemas.microsoft.com/office/powerpoint/2010/main" val="4176222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CB02-34DB-42AF-9F2C-443A5343C70A}"/>
              </a:ext>
            </a:extLst>
          </p:cNvPr>
          <p:cNvSpPr>
            <a:spLocks noGrp="1"/>
          </p:cNvSpPr>
          <p:nvPr>
            <p:ph type="title"/>
          </p:nvPr>
        </p:nvSpPr>
        <p:spPr>
          <a:xfrm>
            <a:off x="3814354" y="373689"/>
            <a:ext cx="4563292" cy="1450757"/>
          </a:xfrm>
        </p:spPr>
        <p:txBody>
          <a:bodyPr>
            <a:normAutofit/>
          </a:bodyPr>
          <a:lstStyle/>
          <a:p>
            <a:r>
              <a:rPr lang="en-US" sz="6600" b="1" dirty="0">
                <a:solidFill>
                  <a:srgbClr val="C00000"/>
                </a:solidFill>
              </a:rPr>
              <a:t>QUESTIONS?</a:t>
            </a:r>
          </a:p>
        </p:txBody>
      </p:sp>
      <p:pic>
        <p:nvPicPr>
          <p:cNvPr id="6" name="Picture 5">
            <a:extLst>
              <a:ext uri="{FF2B5EF4-FFF2-40B4-BE49-F238E27FC236}">
                <a16:creationId xmlns:a16="http://schemas.microsoft.com/office/drawing/2014/main" id="{6626150F-144E-47C1-88DC-1C29EC44FCF6}"/>
              </a:ext>
            </a:extLst>
          </p:cNvPr>
          <p:cNvPicPr>
            <a:picLocks noChangeAspect="1"/>
          </p:cNvPicPr>
          <p:nvPr/>
        </p:nvPicPr>
        <p:blipFill>
          <a:blip r:embed="rId2"/>
          <a:stretch>
            <a:fillRect/>
          </a:stretch>
        </p:blipFill>
        <p:spPr>
          <a:xfrm>
            <a:off x="4483468" y="2047206"/>
            <a:ext cx="3225064" cy="3395766"/>
          </a:xfrm>
          <a:prstGeom prst="rect">
            <a:avLst/>
          </a:prstGeom>
        </p:spPr>
      </p:pic>
    </p:spTree>
    <p:extLst>
      <p:ext uri="{BB962C8B-B14F-4D97-AF65-F5344CB8AC3E}">
        <p14:creationId xmlns:p14="http://schemas.microsoft.com/office/powerpoint/2010/main" val="212427843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614</TotalTime>
  <Words>629</Words>
  <Application>Microsoft Office PowerPoint</Application>
  <PresentationFormat>Widescreen</PresentationFormat>
  <Paragraphs>56</Paragraphs>
  <Slides>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Wingdings</vt:lpstr>
      <vt:lpstr>Retrospect</vt:lpstr>
      <vt:lpstr>Blockchain </vt:lpstr>
      <vt:lpstr>The Innovation Interns</vt:lpstr>
      <vt:lpstr>The Project Overview</vt:lpstr>
      <vt:lpstr>The Supply Chain Participants</vt:lpstr>
      <vt:lpstr>The Tools We Used</vt:lpstr>
      <vt:lpstr>The Progress We’ve Made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dc:creator>Ho, John H</dc:creator>
  <cp:lastModifiedBy>Ho, John H</cp:lastModifiedBy>
  <cp:revision>39</cp:revision>
  <dcterms:created xsi:type="dcterms:W3CDTF">2018-07-05T14:00:46Z</dcterms:created>
  <dcterms:modified xsi:type="dcterms:W3CDTF">2018-07-09T20:09:09Z</dcterms:modified>
</cp:coreProperties>
</file>